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7" r:id="rId1"/>
  </p:sldMasterIdLst>
  <p:notesMasterIdLst>
    <p:notesMasterId r:id="rId9"/>
  </p:notesMasterIdLst>
  <p:handoutMasterIdLst>
    <p:handoutMasterId r:id="rId10"/>
  </p:handoutMasterIdLst>
  <p:sldIdLst>
    <p:sldId id="263" r:id="rId2"/>
    <p:sldId id="264" r:id="rId3"/>
    <p:sldId id="277" r:id="rId4"/>
    <p:sldId id="265" r:id="rId5"/>
    <p:sldId id="274" r:id="rId6"/>
    <p:sldId id="266" r:id="rId7"/>
    <p:sldId id="271" r:id="rId8"/>
  </p:sldIdLst>
  <p:sldSz cx="9144000" cy="6858000" type="screen4x3"/>
  <p:notesSz cx="7099300" cy="938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433" autoAdjust="0"/>
  </p:normalViewPr>
  <p:slideViewPr>
    <p:cSldViewPr>
      <p:cViewPr varScale="1">
        <p:scale>
          <a:sx n="59" d="100"/>
          <a:sy n="59" d="100"/>
        </p:scale>
        <p:origin x="71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Total memberships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8.3333333333333332E-3"/>
                  <c:y val="3.749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61E-47A0-B15A-C8BDED2D4AB4}"/>
                </c:ext>
              </c:extLst>
            </c:dLbl>
            <c:dLbl>
              <c:idx val="1"/>
              <c:layout>
                <c:manualLayout>
                  <c:x val="-2.0833333333333715E-3"/>
                  <c:y val="2.8125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61E-47A0-B15A-C8BDED2D4AB4}"/>
                </c:ext>
              </c:extLst>
            </c:dLbl>
            <c:dLbl>
              <c:idx val="5"/>
              <c:layout>
                <c:manualLayout>
                  <c:x val="-7.0833333333333415E-2"/>
                  <c:y val="3.12500000000000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61E-47A0-B15A-C8BDED2D4AB4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2016-17</c:v>
                </c:pt>
                <c:pt idx="1">
                  <c:v>2017-18</c:v>
                </c:pt>
                <c:pt idx="2">
                  <c:v>2018-19</c:v>
                </c:pt>
                <c:pt idx="3">
                  <c:v>2019-20</c:v>
                </c:pt>
                <c:pt idx="4">
                  <c:v>2020-21</c:v>
                </c:pt>
                <c:pt idx="5">
                  <c:v>2021-22</c:v>
                </c:pt>
                <c:pt idx="6">
                  <c:v>2022-23</c:v>
                </c:pt>
                <c:pt idx="7">
                  <c:v>2023-24</c:v>
                </c:pt>
                <c:pt idx="8">
                  <c:v>2024-25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1984</c:v>
                </c:pt>
                <c:pt idx="1">
                  <c:v>2109</c:v>
                </c:pt>
                <c:pt idx="2">
                  <c:v>2290</c:v>
                </c:pt>
                <c:pt idx="3">
                  <c:v>2363</c:v>
                </c:pt>
                <c:pt idx="4">
                  <c:v>1150</c:v>
                </c:pt>
                <c:pt idx="5">
                  <c:v>1976</c:v>
                </c:pt>
                <c:pt idx="6">
                  <c:v>1892</c:v>
                </c:pt>
                <c:pt idx="7">
                  <c:v>2230</c:v>
                </c:pt>
                <c:pt idx="8">
                  <c:v>2293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E59-4EDC-A0B1-AAE930E2DF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8180352"/>
        <c:axId val="188181888"/>
      </c:lineChart>
      <c:catAx>
        <c:axId val="188180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88181888"/>
        <c:crosses val="autoZero"/>
        <c:auto val="1"/>
        <c:lblAlgn val="ctr"/>
        <c:lblOffset val="100"/>
        <c:noMultiLvlLbl val="0"/>
      </c:catAx>
      <c:valAx>
        <c:axId val="188181888"/>
        <c:scaling>
          <c:orientation val="minMax"/>
          <c:min val="1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180352"/>
        <c:crosses val="autoZero"/>
        <c:crossBetween val="between"/>
        <c:majorUnit val="2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Women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8.3333333333333332E-3"/>
                  <c:y val="3.749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61E-47A0-B15A-C8BDED2D4AB4}"/>
                </c:ext>
              </c:extLst>
            </c:dLbl>
            <c:dLbl>
              <c:idx val="1"/>
              <c:layout>
                <c:manualLayout>
                  <c:x val="-2.0833333333333715E-3"/>
                  <c:y val="2.8125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61E-47A0-B15A-C8BDED2D4AB4}"/>
                </c:ext>
              </c:extLst>
            </c:dLbl>
            <c:dLbl>
              <c:idx val="2"/>
              <c:layout>
                <c:manualLayout>
                  <c:x val="-5.8333333333333334E-2"/>
                  <c:y val="-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5A-4AD8-A76E-ABC44AFE3A19}"/>
                </c:ext>
              </c:extLst>
            </c:dLbl>
            <c:dLbl>
              <c:idx val="5"/>
              <c:layout>
                <c:manualLayout>
                  <c:x val="-2.0833333333333256E-2"/>
                  <c:y val="-4.6875000000000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61E-47A0-B15A-C8BDED2D4AB4}"/>
                </c:ext>
              </c:extLst>
            </c:dLbl>
            <c:dLbl>
              <c:idx val="7"/>
              <c:layout>
                <c:manualLayout>
                  <c:x val="-2.5000000000000001E-2"/>
                  <c:y val="-2.50000000000000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65A-4AD8-A76E-ABC44AFE3A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2016-17</c:v>
                </c:pt>
                <c:pt idx="1">
                  <c:v>2017-18</c:v>
                </c:pt>
                <c:pt idx="2">
                  <c:v>2018-19</c:v>
                </c:pt>
                <c:pt idx="3">
                  <c:v>2019-20</c:v>
                </c:pt>
                <c:pt idx="4">
                  <c:v>2020-21</c:v>
                </c:pt>
                <c:pt idx="5">
                  <c:v>2021-22</c:v>
                </c:pt>
                <c:pt idx="6">
                  <c:v>2022-23</c:v>
                </c:pt>
                <c:pt idx="7">
                  <c:v>2023-24</c:v>
                </c:pt>
                <c:pt idx="8">
                  <c:v>2024-25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246</c:v>
                </c:pt>
                <c:pt idx="1">
                  <c:v>326</c:v>
                </c:pt>
                <c:pt idx="2">
                  <c:v>473</c:v>
                </c:pt>
                <c:pt idx="3">
                  <c:v>583</c:v>
                </c:pt>
                <c:pt idx="4">
                  <c:v>219</c:v>
                </c:pt>
                <c:pt idx="5">
                  <c:v>485</c:v>
                </c:pt>
                <c:pt idx="6">
                  <c:v>487</c:v>
                </c:pt>
                <c:pt idx="7">
                  <c:v>644</c:v>
                </c:pt>
                <c:pt idx="8">
                  <c:v>671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E59-4EDC-A0B1-AAE930E2DF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8321792"/>
        <c:axId val="188323328"/>
      </c:lineChart>
      <c:catAx>
        <c:axId val="188321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88323328"/>
        <c:crosses val="autoZero"/>
        <c:auto val="1"/>
        <c:lblAlgn val="ctr"/>
        <c:lblOffset val="100"/>
        <c:noMultiLvlLbl val="0"/>
      </c:catAx>
      <c:valAx>
        <c:axId val="188323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321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8.3333333333333332E-3"/>
                  <c:y val="3.749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61E-47A0-B15A-C8BDED2D4AB4}"/>
                </c:ext>
              </c:extLst>
            </c:dLbl>
            <c:dLbl>
              <c:idx val="1"/>
              <c:layout>
                <c:manualLayout>
                  <c:x val="-2.0833333333333715E-3"/>
                  <c:y val="2.8125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61E-47A0-B15A-C8BDED2D4AB4}"/>
                </c:ext>
              </c:extLst>
            </c:dLbl>
            <c:dLbl>
              <c:idx val="2"/>
              <c:layout>
                <c:manualLayout>
                  <c:x val="2.0833333333333333E-3"/>
                  <c:y val="-2.8125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2E-4CED-A5B8-327833A27E99}"/>
                </c:ext>
              </c:extLst>
            </c:dLbl>
            <c:dLbl>
              <c:idx val="5"/>
              <c:layout>
                <c:manualLayout>
                  <c:x val="4.1666666666666666E-3"/>
                  <c:y val="-3.1250000000000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2E-4CED-A5B8-327833A27E99}"/>
                </c:ext>
              </c:extLst>
            </c:dLbl>
            <c:dLbl>
              <c:idx val="7"/>
              <c:layout>
                <c:manualLayout>
                  <c:x val="-6.2500000000000003E-3"/>
                  <c:y val="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82E-4CED-A5B8-327833A27E99}"/>
                </c:ext>
              </c:extLst>
            </c:dLbl>
            <c:dLbl>
              <c:idx val="8"/>
              <c:layout>
                <c:manualLayout>
                  <c:x val="-2.0833333333333332E-2"/>
                  <c:y val="-4.3749999999999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9C6-476B-A349-83DCBBB65C85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2016-17</c:v>
                </c:pt>
                <c:pt idx="1">
                  <c:v>2017-18</c:v>
                </c:pt>
                <c:pt idx="2">
                  <c:v>2018-19</c:v>
                </c:pt>
                <c:pt idx="3">
                  <c:v>2019-20</c:v>
                </c:pt>
                <c:pt idx="4">
                  <c:v>2020-21</c:v>
                </c:pt>
                <c:pt idx="5">
                  <c:v>2021-22</c:v>
                </c:pt>
                <c:pt idx="6">
                  <c:v>2022-23</c:v>
                </c:pt>
                <c:pt idx="7">
                  <c:v>2023-24</c:v>
                </c:pt>
                <c:pt idx="8">
                  <c:v>2024-25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1738</c:v>
                </c:pt>
                <c:pt idx="1">
                  <c:v>1783</c:v>
                </c:pt>
                <c:pt idx="2">
                  <c:v>1817</c:v>
                </c:pt>
                <c:pt idx="3">
                  <c:v>1780</c:v>
                </c:pt>
                <c:pt idx="4">
                  <c:v>931</c:v>
                </c:pt>
                <c:pt idx="5">
                  <c:v>1491</c:v>
                </c:pt>
                <c:pt idx="6">
                  <c:v>1405</c:v>
                </c:pt>
                <c:pt idx="7">
                  <c:v>1586</c:v>
                </c:pt>
                <c:pt idx="8">
                  <c:v>1622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E59-4EDC-A0B1-AAE930E2DF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8503936"/>
        <c:axId val="188505472"/>
      </c:lineChart>
      <c:catAx>
        <c:axId val="188503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88505472"/>
        <c:crosses val="autoZero"/>
        <c:auto val="1"/>
        <c:lblAlgn val="ctr"/>
        <c:lblOffset val="100"/>
        <c:noMultiLvlLbl val="0"/>
      </c:catAx>
      <c:valAx>
        <c:axId val="188505472"/>
        <c:scaling>
          <c:orientation val="minMax"/>
          <c:min val="7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503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 baseline="0" dirty="0">
                <a:latin typeface="Arial" panose="020B0604020202020204" pitchFamily="34" charset="0"/>
              </a:rPr>
              <a:t>Total Membership by Gender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2024-25</c:v>
                </c:pt>
                <c:pt idx="1">
                  <c:v>2023-24</c:v>
                </c:pt>
                <c:pt idx="2">
                  <c:v>2022-23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1622</c:v>
                </c:pt>
                <c:pt idx="1">
                  <c:v>1586</c:v>
                </c:pt>
                <c:pt idx="2">
                  <c:v>1405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C0-47A4-A92C-9A3EB4FD5DD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2024-25</c:v>
                </c:pt>
                <c:pt idx="1">
                  <c:v>2023-24</c:v>
                </c:pt>
                <c:pt idx="2">
                  <c:v>2022-23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671</c:v>
                </c:pt>
                <c:pt idx="1">
                  <c:v>644</c:v>
                </c:pt>
                <c:pt idx="2">
                  <c:v>487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C0-47A4-A92C-9A3EB4FD5DD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0160642570281858E-3"/>
                  <c:y val="5.88235294117644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CF2-46D2-923D-93C7181D702F}"/>
                </c:ext>
              </c:extLst>
            </c:dLbl>
            <c:numFmt formatCode="_(* #,##0_);_(* \(#,##0\);_(* &quot;-&quot;_);_(@_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2024-25</c:v>
                </c:pt>
                <c:pt idx="1">
                  <c:v>2023-24</c:v>
                </c:pt>
                <c:pt idx="2">
                  <c:v>2022-23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2293</c:v>
                </c:pt>
                <c:pt idx="1">
                  <c:v>2230</c:v>
                </c:pt>
                <c:pt idx="2">
                  <c:v>1892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C0-47A4-A92C-9A3EB4FD5D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8712448"/>
        <c:axId val="188713984"/>
      </c:barChart>
      <c:catAx>
        <c:axId val="188712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713984"/>
        <c:crosses val="autoZero"/>
        <c:auto val="1"/>
        <c:lblAlgn val="ctr"/>
        <c:lblOffset val="100"/>
        <c:noMultiLvlLbl val="0"/>
      </c:catAx>
      <c:valAx>
        <c:axId val="188713984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712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latin typeface="Bahnschrift" pitchFamily="34" charset="0"/>
              </a:rPr>
              <a:t>2024-25</a:t>
            </a:r>
            <a:r>
              <a:rPr lang="en-US" baseline="0" dirty="0">
                <a:latin typeface="Bahnschrift" pitchFamily="34" charset="0"/>
              </a:rPr>
              <a:t> to 2023-24 &amp; 2022-23 Zone Comparison</a:t>
            </a:r>
            <a:endParaRPr lang="en-CA" dirty="0">
              <a:latin typeface="Bahnschrift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C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2024-25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Zone 1 Lower Island</c:v>
                </c:pt>
                <c:pt idx="1">
                  <c:v>Zone 2 Fraser Valley</c:v>
                </c:pt>
                <c:pt idx="2">
                  <c:v>Zone 3 Greater Vancouver</c:v>
                </c:pt>
                <c:pt idx="3">
                  <c:v>Zone 4 North Island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258</c:v>
                </c:pt>
                <c:pt idx="1">
                  <c:v>709</c:v>
                </c:pt>
                <c:pt idx="2">
                  <c:v>614</c:v>
                </c:pt>
                <c:pt idx="3">
                  <c:v>712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1E-41FF-B2F4-6D98C51D603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2023-24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Zone 1 Lower Island</c:v>
                </c:pt>
                <c:pt idx="1">
                  <c:v>Zone 2 Fraser Valley</c:v>
                </c:pt>
                <c:pt idx="2">
                  <c:v>Zone 3 Greater Vancouver</c:v>
                </c:pt>
                <c:pt idx="3">
                  <c:v>Zone 4 North Island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246</c:v>
                </c:pt>
                <c:pt idx="1">
                  <c:v>645</c:v>
                </c:pt>
                <c:pt idx="2">
                  <c:v>599</c:v>
                </c:pt>
                <c:pt idx="3">
                  <c:v>740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1E-41FF-B2F4-6D98C51D603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2022-23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Zone 1 Lower Island</c:v>
                </c:pt>
                <c:pt idx="1">
                  <c:v>Zone 2 Fraser Valley</c:v>
                </c:pt>
                <c:pt idx="2">
                  <c:v>Zone 3 Greater Vancouver</c:v>
                </c:pt>
                <c:pt idx="3">
                  <c:v>Zone 4 North Island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253</c:v>
                </c:pt>
                <c:pt idx="1">
                  <c:v>605</c:v>
                </c:pt>
                <c:pt idx="2">
                  <c:v>579</c:v>
                </c:pt>
                <c:pt idx="3">
                  <c:v>455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33-456F-9CCC-74872618B7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7185536"/>
        <c:axId val="177187072"/>
      </c:barChart>
      <c:catAx>
        <c:axId val="177185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187072"/>
        <c:crosses val="autoZero"/>
        <c:auto val="1"/>
        <c:lblAlgn val="ctr"/>
        <c:lblOffset val="100"/>
        <c:noMultiLvlLbl val="0"/>
      </c:catAx>
      <c:valAx>
        <c:axId val="177187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185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C2C9E7-BA8F-4764-8B6C-16C22A112F9D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29A42B7-A46E-4278-9183-E99B852F09C9}" type="pres">
      <dgm:prSet presAssocID="{8FC2C9E7-BA8F-4764-8B6C-16C22A112F9D}" presName="Name0" presStyleCnt="0">
        <dgm:presLayoutVars>
          <dgm:chMax/>
          <dgm:chPref/>
          <dgm:dir/>
          <dgm:animLvl val="lvl"/>
        </dgm:presLayoutVars>
      </dgm:prSet>
      <dgm:spPr/>
    </dgm:pt>
  </dgm:ptLst>
  <dgm:cxnLst>
    <dgm:cxn modelId="{5BE569A9-4F69-4A6A-8E3B-BAC792ED2831}" type="presOf" srcId="{8FC2C9E7-BA8F-4764-8B6C-16C22A112F9D}" destId="{B29A42B7-A46E-4278-9183-E99B852F09C9}" srcOrd="0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0.35625</cdr:y>
    </cdr:from>
    <cdr:to>
      <cdr:x>1</cdr:x>
      <cdr:y>0.35625</cdr:y>
    </cdr:to>
    <cdr:cxnSp macro="">
      <cdr:nvCxnSpPr>
        <cdr:cNvPr id="2" name="Straight Connector 1">
          <a:extLst xmlns:a="http://schemas.openxmlformats.org/drawingml/2006/main">
            <a:ext uri="{FF2B5EF4-FFF2-40B4-BE49-F238E27FC236}">
              <a16:creationId xmlns:a16="http://schemas.microsoft.com/office/drawing/2014/main" id="{F877D49E-F48D-100D-B13B-65263382B882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>
          <a:off x="0" y="1447800"/>
          <a:ext cx="6096000" cy="0"/>
        </a:xfrm>
        <a:prstGeom xmlns:a="http://schemas.openxmlformats.org/drawingml/2006/main" prst="line">
          <a:avLst/>
        </a:prstGeom>
        <a:ln xmlns:a="http://schemas.openxmlformats.org/drawingml/2006/main" w="3175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0.43272</cdr:y>
    </cdr:from>
    <cdr:to>
      <cdr:x>1</cdr:x>
      <cdr:y>0.43272</cdr:y>
    </cdr:to>
    <cdr:cxnSp macro="">
      <cdr:nvCxnSpPr>
        <cdr:cNvPr id="2" name="Straight Connector 1">
          <a:extLst xmlns:a="http://schemas.openxmlformats.org/drawingml/2006/main">
            <a:ext uri="{FF2B5EF4-FFF2-40B4-BE49-F238E27FC236}">
              <a16:creationId xmlns:a16="http://schemas.microsoft.com/office/drawing/2014/main" id="{F877D49E-F48D-100D-B13B-65263382B882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>
          <a:off x="0" y="1758576"/>
          <a:ext cx="6096000" cy="0"/>
        </a:xfrm>
        <a:prstGeom xmlns:a="http://schemas.openxmlformats.org/drawingml/2006/main" prst="line">
          <a:avLst/>
        </a:prstGeom>
        <a:ln xmlns:a="http://schemas.openxmlformats.org/drawingml/2006/main" w="3175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0.21348</cdr:x>
      <cdr:y>0.7033</cdr:y>
    </cdr:from>
    <cdr:to>
      <cdr:x>0.8007</cdr:x>
      <cdr:y>0.7033</cdr:y>
    </cdr:to>
    <cdr:cxnSp macro="">
      <cdr:nvCxnSpPr>
        <cdr:cNvPr id="2" name="Straight Connector 1">
          <a:extLst xmlns:a="http://schemas.openxmlformats.org/drawingml/2006/main">
            <a:ext uri="{FF2B5EF4-FFF2-40B4-BE49-F238E27FC236}">
              <a16:creationId xmlns:a16="http://schemas.microsoft.com/office/drawing/2014/main" id="{AB9ACCB3-07B7-1662-E226-94BE340DFF8A}"/>
            </a:ext>
          </a:extLst>
        </cdr:cNvPr>
        <cdr:cNvCxnSpPr/>
      </cdr:nvCxnSpPr>
      <cdr:spPr>
        <a:xfrm xmlns:a="http://schemas.openxmlformats.org/drawingml/2006/main">
          <a:off x="1447800" y="3251200"/>
          <a:ext cx="3982395" cy="0"/>
        </a:xfrm>
        <a:prstGeom xmlns:a="http://schemas.openxmlformats.org/drawingml/2006/main" prst="line">
          <a:avLst/>
        </a:prstGeom>
        <a:ln xmlns:a="http://schemas.openxmlformats.org/drawingml/2006/main" w="15875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0.5583</cdr:y>
    </cdr:from>
    <cdr:to>
      <cdr:x>0.31461</cdr:x>
      <cdr:y>0.61822</cdr:y>
    </cdr:to>
    <cdr:sp macro="" textlink="">
      <cdr:nvSpPr>
        <cdr:cNvPr id="3" name="TextBox 6">
          <a:extLst xmlns:a="http://schemas.openxmlformats.org/drawingml/2006/main">
            <a:ext uri="{FF2B5EF4-FFF2-40B4-BE49-F238E27FC236}">
              <a16:creationId xmlns:a16="http://schemas.microsoft.com/office/drawing/2014/main" id="{8D2B169E-99A0-D7F3-AA36-1025B2D2EBF6}"/>
            </a:ext>
          </a:extLst>
        </cdr:cNvPr>
        <cdr:cNvSpPr txBox="1"/>
      </cdr:nvSpPr>
      <cdr:spPr>
        <a:xfrm xmlns:a="http://schemas.openxmlformats.org/drawingml/2006/main">
          <a:off x="0" y="2580923"/>
          <a:ext cx="2133600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>
              <a:latin typeface="Bahnschrift" panose="020B0502040204020203" pitchFamily="34" charset="0"/>
            </a:rPr>
            <a:t>Women = 184 (38%) increase</a:t>
          </a:r>
          <a:endParaRPr lang="en-CA" sz="1200" dirty="0">
            <a:latin typeface="Bahnschrift" panose="020B0502040204020203" pitchFamily="34" charset="0"/>
          </a:endParaRPr>
        </a:p>
      </cdr:txBody>
    </cdr:sp>
  </cdr:relSizeAnchor>
  <cdr:relSizeAnchor xmlns:cdr="http://schemas.openxmlformats.org/drawingml/2006/chartDrawing">
    <cdr:from>
      <cdr:x>0.27528</cdr:x>
      <cdr:y>0.29121</cdr:y>
    </cdr:from>
    <cdr:to>
      <cdr:x>0.8764</cdr:x>
      <cdr:y>0.29121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AB9ACCB3-07B7-1662-E226-94BE340DFF8A}"/>
            </a:ext>
          </a:extLst>
        </cdr:cNvPr>
        <cdr:cNvCxnSpPr/>
      </cdr:nvCxnSpPr>
      <cdr:spPr>
        <a:xfrm xmlns:a="http://schemas.openxmlformats.org/drawingml/2006/main">
          <a:off x="1866900" y="1346200"/>
          <a:ext cx="4076700" cy="0"/>
        </a:xfrm>
        <a:prstGeom xmlns:a="http://schemas.openxmlformats.org/drawingml/2006/main" prst="line">
          <a:avLst/>
        </a:prstGeom>
        <a:ln xmlns:a="http://schemas.openxmlformats.org/drawingml/2006/main" w="15875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0.19357</cdr:x>
      <cdr:y>0.0826</cdr:y>
    </cdr:from>
    <cdr:to>
      <cdr:x>0.57303</cdr:x>
      <cdr:y>0.14252</cdr:y>
    </cdr:to>
    <cdr:sp macro="" textlink="">
      <cdr:nvSpPr>
        <cdr:cNvPr id="5" name="TextBox 6">
          <a:extLst xmlns:a="http://schemas.openxmlformats.org/drawingml/2006/main">
            <a:ext uri="{FF2B5EF4-FFF2-40B4-BE49-F238E27FC236}">
              <a16:creationId xmlns:a16="http://schemas.microsoft.com/office/drawing/2014/main" id="{8D2B169E-99A0-D7F3-AA36-1025B2D2EBF6}"/>
            </a:ext>
          </a:extLst>
        </cdr:cNvPr>
        <cdr:cNvSpPr txBox="1"/>
      </cdr:nvSpPr>
      <cdr:spPr>
        <a:xfrm xmlns:a="http://schemas.openxmlformats.org/drawingml/2006/main">
          <a:off x="1312752" y="381846"/>
          <a:ext cx="2573448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>
              <a:latin typeface="Bahnschrift" panose="020B0502040204020203" pitchFamily="34" charset="0"/>
            </a:rPr>
            <a:t>Total increase = 401 (21%) increase</a:t>
          </a:r>
          <a:endParaRPr lang="en-CA" sz="1200" dirty="0">
            <a:latin typeface="Bahnschrift" panose="020B0502040204020203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0.21769</cdr:x>
      <cdr:y>0.54978</cdr:y>
    </cdr:from>
    <cdr:to>
      <cdr:x>0.28643</cdr:x>
      <cdr:y>0.58101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D6B627C1-AA75-62A3-2809-EB4918BF0446}"/>
            </a:ext>
          </a:extLst>
        </cdr:cNvPr>
        <cdr:cNvSpPr txBox="1"/>
      </cdr:nvSpPr>
      <cdr:spPr>
        <a:xfrm xmlns:a="http://schemas.openxmlformats.org/drawingml/2006/main">
          <a:off x="1447800" y="2499627"/>
          <a:ext cx="457200" cy="1419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CA" sz="1100" kern="1200" dirty="0"/>
        </a:p>
      </cdr:txBody>
    </cdr:sp>
  </cdr:relSizeAnchor>
  <cdr:relSizeAnchor xmlns:cdr="http://schemas.openxmlformats.org/drawingml/2006/chartDrawing">
    <cdr:from>
      <cdr:x>0.20623</cdr:x>
      <cdr:y>0.53492</cdr:y>
    </cdr:from>
    <cdr:to>
      <cdr:x>0.28643</cdr:x>
      <cdr:y>0.5852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id="{25D1097D-D745-5CB8-D5B6-C487CCD9B9D6}"/>
            </a:ext>
          </a:extLst>
        </cdr:cNvPr>
        <cdr:cNvSpPr txBox="1"/>
      </cdr:nvSpPr>
      <cdr:spPr>
        <a:xfrm xmlns:a="http://schemas.openxmlformats.org/drawingml/2006/main">
          <a:off x="1371600" y="2432050"/>
          <a:ext cx="5334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kern="1200" dirty="0"/>
            <a:t>253</a:t>
          </a:r>
          <a:endParaRPr lang="en-CA" sz="1200" kern="12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4"/>
            <a:ext cx="3076689" cy="470235"/>
          </a:xfrm>
          <a:prstGeom prst="rect">
            <a:avLst/>
          </a:prstGeom>
        </p:spPr>
        <p:txBody>
          <a:bodyPr vert="horz" lIns="93266" tIns="46632" rIns="93266" bIns="466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0989" y="4"/>
            <a:ext cx="3076689" cy="470235"/>
          </a:xfrm>
          <a:prstGeom prst="rect">
            <a:avLst/>
          </a:prstGeom>
        </p:spPr>
        <p:txBody>
          <a:bodyPr vert="horz" lIns="93266" tIns="46632" rIns="93266" bIns="46632" rtlCol="0"/>
          <a:lstStyle>
            <a:lvl1pPr algn="r">
              <a:defRPr sz="1200"/>
            </a:lvl1pPr>
          </a:lstStyle>
          <a:p>
            <a:fld id="{57004EDB-7442-4CA9-BEA6-33128B3565FD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915068"/>
            <a:ext cx="3076689" cy="470234"/>
          </a:xfrm>
          <a:prstGeom prst="rect">
            <a:avLst/>
          </a:prstGeom>
        </p:spPr>
        <p:txBody>
          <a:bodyPr vert="horz" lIns="93266" tIns="46632" rIns="93266" bIns="466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0989" y="8915068"/>
            <a:ext cx="3076689" cy="470234"/>
          </a:xfrm>
          <a:prstGeom prst="rect">
            <a:avLst/>
          </a:prstGeom>
        </p:spPr>
        <p:txBody>
          <a:bodyPr vert="horz" lIns="93266" tIns="46632" rIns="93266" bIns="46632" rtlCol="0" anchor="b"/>
          <a:lstStyle>
            <a:lvl1pPr algn="r">
              <a:defRPr sz="1200"/>
            </a:lvl1pPr>
          </a:lstStyle>
          <a:p>
            <a:fld id="{6A0F9A85-C9E3-4318-910F-8121FFBDD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328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76363" cy="469265"/>
          </a:xfrm>
          <a:prstGeom prst="rect">
            <a:avLst/>
          </a:prstGeom>
        </p:spPr>
        <p:txBody>
          <a:bodyPr vert="horz" lIns="94151" tIns="47075" rIns="94151" bIns="470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469265"/>
          </a:xfrm>
          <a:prstGeom prst="rect">
            <a:avLst/>
          </a:prstGeom>
        </p:spPr>
        <p:txBody>
          <a:bodyPr vert="horz" lIns="94151" tIns="47075" rIns="94151" bIns="47075" rtlCol="0"/>
          <a:lstStyle>
            <a:lvl1pPr algn="r">
              <a:defRPr sz="1200"/>
            </a:lvl1pPr>
          </a:lstStyle>
          <a:p>
            <a:fld id="{FF42382F-C806-4A45-B173-D256A9216F0F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51" tIns="47075" rIns="94151" bIns="4707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458019"/>
            <a:ext cx="5679440" cy="4223385"/>
          </a:xfrm>
          <a:prstGeom prst="rect">
            <a:avLst/>
          </a:prstGeom>
        </p:spPr>
        <p:txBody>
          <a:bodyPr vert="horz" lIns="94151" tIns="47075" rIns="94151" bIns="4707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914405"/>
            <a:ext cx="3076363" cy="469265"/>
          </a:xfrm>
          <a:prstGeom prst="rect">
            <a:avLst/>
          </a:prstGeom>
        </p:spPr>
        <p:txBody>
          <a:bodyPr vert="horz" lIns="94151" tIns="47075" rIns="94151" bIns="470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6" y="8914405"/>
            <a:ext cx="3076363" cy="469265"/>
          </a:xfrm>
          <a:prstGeom prst="rect">
            <a:avLst/>
          </a:prstGeom>
        </p:spPr>
        <p:txBody>
          <a:bodyPr vert="horz" lIns="94151" tIns="47075" rIns="94151" bIns="47075" rtlCol="0" anchor="b"/>
          <a:lstStyle>
            <a:lvl1pPr algn="r">
              <a:defRPr sz="1200"/>
            </a:lvl1pPr>
          </a:lstStyle>
          <a:p>
            <a:fld id="{BD4BE520-3B86-4F13-AC2F-B042542AB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04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1918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BE520-3B86-4F13-AC2F-B042542ABE2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96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1918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BE520-3B86-4F13-AC2F-B042542ABE2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12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1918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BE520-3B86-4F13-AC2F-B042542ABE2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49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1918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BE520-3B86-4F13-AC2F-B042542ABE2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37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1918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BE520-3B86-4F13-AC2F-B042542ABE2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090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1918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BE520-3B86-4F13-AC2F-B042542ABE2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949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8073CA9-FB8C-4D6A-8CDF-3CFE3979BB89}" type="datetime1">
              <a:rPr lang="en-US" smtClean="0"/>
              <a:t>4/8/2025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574C111-D769-4BE9-A1EB-6B79CB21F3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1784-FAD7-4B89-B39E-2CCDC3637EC3}" type="datetime1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C111-D769-4BE9-A1EB-6B79CB21F3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DB62F-BCFD-40D1-AA06-3FF3F755C512}" type="datetime1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C111-D769-4BE9-A1EB-6B79CB21F3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20072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5"/>
          <p:cNvSpPr txBox="1">
            <a:spLocks/>
          </p:cNvSpPr>
          <p:nvPr userDrawn="1"/>
        </p:nvSpPr>
        <p:spPr bwMode="auto">
          <a:xfrm>
            <a:off x="381000" y="228601"/>
            <a:ext cx="8305800" cy="30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500" kern="1200">
                <a:solidFill>
                  <a:srgbClr val="166494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latin typeface="Arial Narrow" pitchFamily="-105" charset="0"/>
              </a:rPr>
              <a:t>CalPERS Sustainable Investment | Global CFO Conference </a:t>
            </a:r>
          </a:p>
        </p:txBody>
      </p:sp>
    </p:spTree>
    <p:extLst>
      <p:ext uri="{BB962C8B-B14F-4D97-AF65-F5344CB8AC3E}">
        <p14:creationId xmlns:p14="http://schemas.microsoft.com/office/powerpoint/2010/main" val="9258915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14512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1295400"/>
            <a:ext cx="8229600" cy="533400"/>
          </a:xfrm>
        </p:spPr>
        <p:txBody>
          <a:bodyPr>
            <a:noAutofit/>
          </a:bodyPr>
          <a:lstStyle>
            <a:lvl1pPr marL="0" indent="0">
              <a:buNone/>
              <a:defRPr sz="2800" baseline="0"/>
            </a:lvl1pPr>
            <a:lvl2pPr>
              <a:defRPr sz="2600"/>
            </a:lvl2pPr>
            <a:lvl3pPr>
              <a:defRPr sz="2400"/>
            </a:lvl3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7" name="Footer Placeholder 5"/>
          <p:cNvSpPr txBox="1">
            <a:spLocks/>
          </p:cNvSpPr>
          <p:nvPr userDrawn="1"/>
        </p:nvSpPr>
        <p:spPr bwMode="auto">
          <a:xfrm>
            <a:off x="381000" y="228601"/>
            <a:ext cx="8305800" cy="30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500" kern="1200">
                <a:solidFill>
                  <a:srgbClr val="166494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latin typeface="Arial Narrow" pitchFamily="-105" charset="0"/>
              </a:rPr>
              <a:t>CalPERS Sustainable Investment | Global CFO Conference </a:t>
            </a:r>
          </a:p>
        </p:txBody>
      </p:sp>
    </p:spTree>
    <p:extLst>
      <p:ext uri="{BB962C8B-B14F-4D97-AF65-F5344CB8AC3E}">
        <p14:creationId xmlns:p14="http://schemas.microsoft.com/office/powerpoint/2010/main" val="8955338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hart Placeholder 7"/>
          <p:cNvSpPr>
            <a:spLocks noGrp="1"/>
          </p:cNvSpPr>
          <p:nvPr>
            <p:ph type="chart" sz="quarter" idx="13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  <p:sp>
        <p:nvSpPr>
          <p:cNvPr id="5" name="Footer Placeholder 5"/>
          <p:cNvSpPr txBox="1">
            <a:spLocks/>
          </p:cNvSpPr>
          <p:nvPr userDrawn="1"/>
        </p:nvSpPr>
        <p:spPr bwMode="auto">
          <a:xfrm>
            <a:off x="381000" y="228601"/>
            <a:ext cx="8305800" cy="30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500" kern="1200">
                <a:solidFill>
                  <a:srgbClr val="166494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latin typeface="Arial Narrow" pitchFamily="-105" charset="0"/>
              </a:rPr>
              <a:t>CalPERS Sustainable Investment | Global CFO Conference </a:t>
            </a:r>
          </a:p>
        </p:txBody>
      </p:sp>
    </p:spTree>
    <p:extLst>
      <p:ext uri="{BB962C8B-B14F-4D97-AF65-F5344CB8AC3E}">
        <p14:creationId xmlns:p14="http://schemas.microsoft.com/office/powerpoint/2010/main" val="29910497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Table Placeholder 7"/>
          <p:cNvSpPr>
            <a:spLocks noGrp="1"/>
          </p:cNvSpPr>
          <p:nvPr>
            <p:ph type="tbl" sz="quarter" idx="14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5" name="Footer Placeholder 5"/>
          <p:cNvSpPr txBox="1">
            <a:spLocks/>
          </p:cNvSpPr>
          <p:nvPr userDrawn="1"/>
        </p:nvSpPr>
        <p:spPr bwMode="auto">
          <a:xfrm>
            <a:off x="381000" y="228601"/>
            <a:ext cx="8305800" cy="30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500" kern="1200">
                <a:solidFill>
                  <a:srgbClr val="166494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latin typeface="Arial Narrow" pitchFamily="-105" charset="0"/>
              </a:rPr>
              <a:t>CalPERS Sustainable Investment | Global CFO Conference </a:t>
            </a:r>
          </a:p>
        </p:txBody>
      </p:sp>
    </p:spTree>
    <p:extLst>
      <p:ext uri="{BB962C8B-B14F-4D97-AF65-F5344CB8AC3E}">
        <p14:creationId xmlns:p14="http://schemas.microsoft.com/office/powerpoint/2010/main" val="21950727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5"/>
          <p:cNvSpPr txBox="1">
            <a:spLocks/>
          </p:cNvSpPr>
          <p:nvPr userDrawn="1"/>
        </p:nvSpPr>
        <p:spPr bwMode="auto">
          <a:xfrm>
            <a:off x="381000" y="228601"/>
            <a:ext cx="8305800" cy="30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500" kern="1200">
                <a:solidFill>
                  <a:srgbClr val="166494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latin typeface="Arial Narrow" pitchFamily="-105" charset="0"/>
              </a:rPr>
              <a:t>CalPERS Sustainable Investment | Global CFO Conference </a:t>
            </a:r>
          </a:p>
        </p:txBody>
      </p:sp>
    </p:spTree>
    <p:extLst>
      <p:ext uri="{BB962C8B-B14F-4D97-AF65-F5344CB8AC3E}">
        <p14:creationId xmlns:p14="http://schemas.microsoft.com/office/powerpoint/2010/main" val="2928441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7C8F7-BA33-4FEE-BB93-908ABEE86FD5}" type="datetime1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C111-D769-4BE9-A1EB-6B79CB21F3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D5113-850F-4133-8E24-69CD4971558A}" type="datetime1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C111-D769-4BE9-A1EB-6B79CB21F3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70884-0277-4B70-92EC-EF9D4E5A9880}" type="datetime1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C111-D769-4BE9-A1EB-6B79CB21F3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AD2A960-369B-4196-8427-BE481DBC732A}" type="datetime1">
              <a:rPr lang="en-US" smtClean="0"/>
              <a:t>4/8/2025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574C111-D769-4BE9-A1EB-6B79CB21F3B4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9FFB708-859E-4683-B8F5-1A7B4543B604}" type="datetime1">
              <a:rPr lang="en-US" smtClean="0"/>
              <a:t>4/8/2025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574C111-D769-4BE9-A1EB-6B79CB21F3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3DD-BEB7-49BF-B71A-52201F3FFC38}" type="datetime1">
              <a:rPr lang="en-US" smtClean="0"/>
              <a:t>4/8/2025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C111-D769-4BE9-A1EB-6B79CB21F3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C4497-18BD-4920-AA7A-4B2C2FAD2F2D}" type="datetime1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C111-D769-4BE9-A1EB-6B79CB21F3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4A7F-FC6C-4325-BA4A-25D8BA931A84}" type="datetime1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C111-D769-4BE9-A1EB-6B79CB21F3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A456086-6729-484C-A1C5-887E435FE9BA}" type="datetime1">
              <a:rPr lang="en-US" smtClean="0"/>
              <a:t>4/8/2025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574C111-D769-4BE9-A1EB-6B79CB21F3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334" y="1295400"/>
            <a:ext cx="8458200" cy="1470025"/>
          </a:xfrm>
        </p:spPr>
        <p:txBody>
          <a:bodyPr/>
          <a:lstStyle/>
          <a:p>
            <a:r>
              <a:rPr lang="en-US" dirty="0"/>
              <a:t>  </a:t>
            </a:r>
            <a:br>
              <a:rPr lang="en-US" dirty="0"/>
            </a:br>
            <a:r>
              <a:rPr lang="en-US" dirty="0"/>
              <a:t>PCMCA: 2024-25 Curling Season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31334" y="4419600"/>
            <a:ext cx="495300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Zones:</a:t>
            </a:r>
          </a:p>
          <a:p>
            <a:r>
              <a:rPr lang="en-US" dirty="0">
                <a:latin typeface="+mj-lt"/>
              </a:rPr>
              <a:t>1 – Lower Island</a:t>
            </a:r>
          </a:p>
          <a:p>
            <a:r>
              <a:rPr lang="en-US" dirty="0">
                <a:latin typeface="+mj-lt"/>
              </a:rPr>
              <a:t>2 – Fraser Valley</a:t>
            </a:r>
          </a:p>
          <a:p>
            <a:r>
              <a:rPr lang="en-US" dirty="0">
                <a:latin typeface="+mj-lt"/>
              </a:rPr>
              <a:t>3 – Greater Vancouver</a:t>
            </a:r>
          </a:p>
          <a:p>
            <a:r>
              <a:rPr lang="en-US" dirty="0">
                <a:latin typeface="+mj-lt"/>
              </a:rPr>
              <a:t>4 – North Island</a:t>
            </a: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1043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8282374"/>
              </p:ext>
            </p:extLst>
          </p:nvPr>
        </p:nvGraphicFramePr>
        <p:xfrm>
          <a:off x="304800" y="1371600"/>
          <a:ext cx="8229600" cy="4933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1295400"/>
            <a:ext cx="8305800" cy="5181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447800"/>
            <a:ext cx="8001000" cy="1524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3124200"/>
            <a:ext cx="8001000" cy="1524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495800" y="4800600"/>
            <a:ext cx="76200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124200" y="3124200"/>
            <a:ext cx="76200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172200" y="3124200"/>
            <a:ext cx="76200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9600" y="2057400"/>
            <a:ext cx="36576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191000" y="2057400"/>
            <a:ext cx="76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82930" y="1490559"/>
            <a:ext cx="4531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j-lt"/>
              </a:rPr>
              <a:t>2024-25 CURLING SEASON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67449" y="1515070"/>
            <a:ext cx="312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+mj-lt"/>
              </a:rPr>
              <a:t>2,293</a:t>
            </a:r>
            <a:r>
              <a:rPr lang="en-US" dirty="0">
                <a:latin typeface="+mj-lt"/>
              </a:rPr>
              <a:t>Members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22345" y="2438400"/>
            <a:ext cx="4257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+mj-lt"/>
              </a:rPr>
              <a:t>2,230 Members in 2023-24 – 63 (3%) increase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62100" y="2226586"/>
            <a:ext cx="2667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600" dirty="0">
                <a:latin typeface="+mj-lt"/>
              </a:rPr>
              <a:t>Increase in Women curlers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7981" y="2219916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+mj-lt"/>
              </a:rPr>
              <a:t>4%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19415" y="3219297"/>
            <a:ext cx="2117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+mj-lt"/>
              </a:rPr>
              <a:t>Men 70 to 79 Age Category represents 50% of total men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319415" y="4039945"/>
            <a:ext cx="2200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+mj-lt"/>
              </a:rPr>
              <a:t>805 </a:t>
            </a:r>
            <a:r>
              <a:rPr lang="en-US" sz="1400" dirty="0">
                <a:latin typeface="+mj-lt"/>
              </a:rPr>
              <a:t>(830 in 2023-24)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31396" y="3424535"/>
            <a:ext cx="2147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Membership growth in 3 of 4 zones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60564" y="526669"/>
            <a:ext cx="5927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PCMCA By the Numbers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C111-D769-4BE9-A1EB-6B79CB21F3B4}" type="slidenum">
              <a:rPr lang="en-US" smtClean="0"/>
              <a:t>2</a:t>
            </a:fld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407044E-FBFE-7A5B-6DB1-56CEECC6B018}"/>
              </a:ext>
            </a:extLst>
          </p:cNvPr>
          <p:cNvSpPr/>
          <p:nvPr/>
        </p:nvSpPr>
        <p:spPr>
          <a:xfrm>
            <a:off x="609600" y="4800600"/>
            <a:ext cx="3881845" cy="15811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TextBox 16"/>
          <p:cNvSpPr txBox="1"/>
          <p:nvPr/>
        </p:nvSpPr>
        <p:spPr>
          <a:xfrm>
            <a:off x="603613" y="4887594"/>
            <a:ext cx="38159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000" dirty="0">
                <a:latin typeface="+mj-lt"/>
              </a:rPr>
              <a:t>Fastest Growing Age Category:</a:t>
            </a:r>
          </a:p>
          <a:p>
            <a:pPr algn="ctr">
              <a:spcAft>
                <a:spcPts val="600"/>
              </a:spcAft>
            </a:pPr>
            <a:r>
              <a:rPr lang="en-US" dirty="0">
                <a:latin typeface="+mj-lt"/>
              </a:rPr>
              <a:t>Women = 70 to 79 (+12 members)</a:t>
            </a:r>
          </a:p>
          <a:p>
            <a:pPr algn="ctr"/>
            <a:r>
              <a:rPr lang="en-US" dirty="0">
                <a:latin typeface="+mj-lt"/>
              </a:rPr>
              <a:t>     Men = 80+ (+42 members)</a:t>
            </a:r>
          </a:p>
          <a:p>
            <a:endParaRPr lang="en-US" sz="2400" dirty="0">
              <a:latin typeface="+mj-lt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93F7F85-B850-19D3-CF62-2EF4FC02D9DF}"/>
              </a:ext>
            </a:extLst>
          </p:cNvPr>
          <p:cNvSpPr/>
          <p:nvPr/>
        </p:nvSpPr>
        <p:spPr>
          <a:xfrm>
            <a:off x="4705350" y="4800600"/>
            <a:ext cx="3881845" cy="15811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19A3C3F-2F96-B3BE-11F3-F2456D0C1E38}"/>
              </a:ext>
            </a:extLst>
          </p:cNvPr>
          <p:cNvSpPr txBox="1"/>
          <p:nvPr/>
        </p:nvSpPr>
        <p:spPr>
          <a:xfrm>
            <a:off x="5167449" y="4882974"/>
            <a:ext cx="3098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+mj-lt"/>
              </a:rPr>
              <a:t>MEMBERSHIP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074024" y="5287703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1,622 Men (71%) </a:t>
            </a:r>
            <a:r>
              <a:rPr lang="en-US" sz="1400" dirty="0">
                <a:latin typeface="+mj-lt"/>
              </a:rPr>
              <a:t>(1,586 in 2023-24)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4935841" y="5791200"/>
            <a:ext cx="3500846" cy="0"/>
          </a:xfrm>
          <a:prstGeom prst="line">
            <a:avLst/>
          </a:prstGeom>
          <a:ln w="317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090877" y="5856887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671 Women (29%) </a:t>
            </a:r>
            <a:r>
              <a:rPr lang="en-US" sz="1400" dirty="0">
                <a:latin typeface="+mj-lt"/>
              </a:rPr>
              <a:t>(644 in 2023-24)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3034" y="3401628"/>
            <a:ext cx="1326072" cy="91453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6442C1-E0C6-6DE6-54DA-A03A5E1058F8}"/>
              </a:ext>
            </a:extLst>
          </p:cNvPr>
          <p:cNvSpPr txBox="1"/>
          <p:nvPr/>
        </p:nvSpPr>
        <p:spPr>
          <a:xfrm>
            <a:off x="1565988" y="2586950"/>
            <a:ext cx="2667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600" dirty="0">
                <a:latin typeface="+mj-lt"/>
              </a:rPr>
              <a:t>Increase in Men curlers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814020A-41CE-F0C1-B220-021B7B516E69}"/>
              </a:ext>
            </a:extLst>
          </p:cNvPr>
          <p:cNvSpPr txBox="1"/>
          <p:nvPr/>
        </p:nvSpPr>
        <p:spPr>
          <a:xfrm>
            <a:off x="647981" y="2547522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+mj-lt"/>
              </a:rPr>
              <a:t>2%</a:t>
            </a:r>
          </a:p>
        </p:txBody>
      </p:sp>
    </p:spTree>
    <p:extLst>
      <p:ext uri="{BB962C8B-B14F-4D97-AF65-F5344CB8AC3E}">
        <p14:creationId xmlns:p14="http://schemas.microsoft.com/office/powerpoint/2010/main" val="3857305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495800" y="4800600"/>
            <a:ext cx="76200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124200" y="3124200"/>
            <a:ext cx="76200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172200" y="3124200"/>
            <a:ext cx="76200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9600" y="2057400"/>
            <a:ext cx="36576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191000" y="2057400"/>
            <a:ext cx="76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52400" y="563889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Total memberships above 8-year average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C111-D769-4BE9-A1EB-6B79CB21F3B4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A6331FA-A4D7-61FA-BCF1-5F3C258586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87882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1BEB03E-96BE-65D7-725A-FFEA089B3DBD}"/>
              </a:ext>
            </a:extLst>
          </p:cNvPr>
          <p:cNvSpPr txBox="1"/>
          <p:nvPr/>
        </p:nvSpPr>
        <p:spPr>
          <a:xfrm>
            <a:off x="5410200" y="1863923"/>
            <a:ext cx="167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Bahnschrift" panose="020B0502040204020203" pitchFamily="34" charset="0"/>
              </a:rPr>
              <a:t>Average = 2,142*</a:t>
            </a:r>
            <a:endParaRPr lang="en-CA" sz="1600" dirty="0">
              <a:latin typeface="Bahnschrift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2EFAE1-A32F-CA51-3ABF-A0A65E079683}"/>
              </a:ext>
            </a:extLst>
          </p:cNvPr>
          <p:cNvSpPr txBox="1"/>
          <p:nvPr/>
        </p:nvSpPr>
        <p:spPr>
          <a:xfrm>
            <a:off x="990600" y="5722550"/>
            <a:ext cx="350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Bahnschrift" panose="020B0502040204020203" pitchFamily="34" charset="0"/>
              </a:rPr>
              <a:t>*Note: Average excludes 2020-21 Covid year</a:t>
            </a:r>
            <a:endParaRPr lang="en-CA" sz="1200" dirty="0">
              <a:latin typeface="Bahnschrift" panose="020B0502040204020203" pitchFamily="34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948FA51-3264-6B42-9D48-F6AD51B4984E}"/>
              </a:ext>
            </a:extLst>
          </p:cNvPr>
          <p:cNvCxnSpPr/>
          <p:nvPr/>
        </p:nvCxnSpPr>
        <p:spPr>
          <a:xfrm flipH="1">
            <a:off x="5410200" y="2171700"/>
            <a:ext cx="533400" cy="57150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644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495800" y="4800600"/>
            <a:ext cx="76200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124200" y="3124200"/>
            <a:ext cx="76200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172200" y="3124200"/>
            <a:ext cx="76200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9600" y="2057400"/>
            <a:ext cx="36576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191000" y="2057400"/>
            <a:ext cx="76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24704" y="584200"/>
            <a:ext cx="85620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Women memberships continue to increase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C111-D769-4BE9-A1EB-6B79CB21F3B4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A6331FA-A4D7-61FA-BCF1-5F3C258586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176409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1BEB03E-96BE-65D7-725A-FFEA089B3DBD}"/>
              </a:ext>
            </a:extLst>
          </p:cNvPr>
          <p:cNvSpPr txBox="1"/>
          <p:nvPr/>
        </p:nvSpPr>
        <p:spPr>
          <a:xfrm>
            <a:off x="7239000" y="2878577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Bahnschrift" panose="020B0502040204020203" pitchFamily="34" charset="0"/>
              </a:rPr>
              <a:t>Average = 489</a:t>
            </a:r>
            <a:endParaRPr lang="en-CA" sz="1200" dirty="0">
              <a:latin typeface="Bahnschrift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8CC257-EED2-077F-33F2-E12DAFEFA226}"/>
              </a:ext>
            </a:extLst>
          </p:cNvPr>
          <p:cNvSpPr txBox="1"/>
          <p:nvPr/>
        </p:nvSpPr>
        <p:spPr>
          <a:xfrm>
            <a:off x="990600" y="5722550"/>
            <a:ext cx="350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Bahnschrift" panose="020B0502040204020203" pitchFamily="34" charset="0"/>
              </a:rPr>
              <a:t>*Note: Average excludes 2020-21 Covid year</a:t>
            </a:r>
            <a:endParaRPr lang="en-CA" sz="12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003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495800" y="4800600"/>
            <a:ext cx="76200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124200" y="3124200"/>
            <a:ext cx="76200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172200" y="3124200"/>
            <a:ext cx="76200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9600" y="2057400"/>
            <a:ext cx="36576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191000" y="2057400"/>
            <a:ext cx="76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52400" y="747964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Men memberships continue to increase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C111-D769-4BE9-A1EB-6B79CB21F3B4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A6331FA-A4D7-61FA-BCF1-5F3C258586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2099331"/>
              </p:ext>
            </p:extLst>
          </p:nvPr>
        </p:nvGraphicFramePr>
        <p:xfrm>
          <a:off x="1676400" y="13716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877D49E-F48D-100D-B13B-65263382B882}"/>
              </a:ext>
            </a:extLst>
          </p:cNvPr>
          <p:cNvCxnSpPr>
            <a:cxnSpLocks/>
          </p:cNvCxnSpPr>
          <p:nvPr/>
        </p:nvCxnSpPr>
        <p:spPr>
          <a:xfrm>
            <a:off x="1676400" y="2590800"/>
            <a:ext cx="6400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ED0B83D-B0BF-FC63-3058-B21EF417D1BB}"/>
              </a:ext>
            </a:extLst>
          </p:cNvPr>
          <p:cNvSpPr txBox="1"/>
          <p:nvPr/>
        </p:nvSpPr>
        <p:spPr>
          <a:xfrm>
            <a:off x="6072673" y="1589561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Bahnschrift" panose="020B0502040204020203" pitchFamily="34" charset="0"/>
                <a:cs typeface="Arial" panose="020B0604020202020204" pitchFamily="34" charset="0"/>
              </a:rPr>
              <a:t>Average = 1,653</a:t>
            </a:r>
            <a:endParaRPr lang="en-CA" sz="1400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1C11F6-61AA-7C20-33C1-6352B24DBCA4}"/>
              </a:ext>
            </a:extLst>
          </p:cNvPr>
          <p:cNvSpPr txBox="1"/>
          <p:nvPr/>
        </p:nvSpPr>
        <p:spPr>
          <a:xfrm>
            <a:off x="990600" y="5722550"/>
            <a:ext cx="350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Bahnschrift" panose="020B0502040204020203" pitchFamily="34" charset="0"/>
              </a:rPr>
              <a:t>*Note: Average excludes 2020-21 Covid year</a:t>
            </a:r>
            <a:endParaRPr lang="en-CA" sz="12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291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495800" y="4800600"/>
            <a:ext cx="76200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124200" y="3124200"/>
            <a:ext cx="76200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172200" y="3124200"/>
            <a:ext cx="76200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9600" y="2057400"/>
            <a:ext cx="36576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191000" y="2057400"/>
            <a:ext cx="76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68378" y="701327"/>
            <a:ext cx="85262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Total 2-year increase of 401 members (21%)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C111-D769-4BE9-A1EB-6B79CB21F3B4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AAC0776-0323-5AC9-5A02-714F2A1F79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0559500"/>
              </p:ext>
            </p:extLst>
          </p:nvPr>
        </p:nvGraphicFramePr>
        <p:xfrm>
          <a:off x="1295400" y="1397000"/>
          <a:ext cx="6781800" cy="462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B9ACCB3-07B7-1662-E226-94BE340DFF8A}"/>
              </a:ext>
            </a:extLst>
          </p:cNvPr>
          <p:cNvCxnSpPr>
            <a:cxnSpLocks/>
          </p:cNvCxnSpPr>
          <p:nvPr/>
        </p:nvCxnSpPr>
        <p:spPr>
          <a:xfrm>
            <a:off x="2209800" y="3429000"/>
            <a:ext cx="4096500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D2B169E-99A0-D7F3-AA36-1025B2D2EBF6}"/>
              </a:ext>
            </a:extLst>
          </p:cNvPr>
          <p:cNvSpPr txBox="1"/>
          <p:nvPr/>
        </p:nvSpPr>
        <p:spPr>
          <a:xfrm>
            <a:off x="1447800" y="2682524"/>
            <a:ext cx="1981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Bahnschrift" panose="020B0502040204020203" pitchFamily="34" charset="0"/>
              </a:rPr>
              <a:t>Men = 217 (15%) increase</a:t>
            </a:r>
            <a:endParaRPr lang="en-CA" sz="12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137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495800" y="4800600"/>
            <a:ext cx="76200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124200" y="3124200"/>
            <a:ext cx="76200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172200" y="3124200"/>
            <a:ext cx="76200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9600" y="2057400"/>
            <a:ext cx="3657600" cy="11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191000" y="2057400"/>
            <a:ext cx="762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60564" y="526669"/>
            <a:ext cx="8526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Membership by Zone Year-over-year comparison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C111-D769-4BE9-A1EB-6B79CB21F3B4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B49D2A0A-7420-7DA4-3914-7216033F68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711369"/>
              </p:ext>
            </p:extLst>
          </p:nvPr>
        </p:nvGraphicFramePr>
        <p:xfrm>
          <a:off x="1524000" y="1397000"/>
          <a:ext cx="6650736" cy="454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BFF4A7AB-BC69-6E33-2F28-8C27CA9CE8F4}"/>
              </a:ext>
            </a:extLst>
          </p:cNvPr>
          <p:cNvSpPr txBox="1"/>
          <p:nvPr/>
        </p:nvSpPr>
        <p:spPr>
          <a:xfrm>
            <a:off x="4425237" y="24384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605</a:t>
            </a:r>
            <a:endParaRPr lang="en-CA" sz="12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1DB45A-B12C-9BD8-17A3-94F66FACEB5D}"/>
              </a:ext>
            </a:extLst>
          </p:cNvPr>
          <p:cNvSpPr txBox="1"/>
          <p:nvPr/>
        </p:nvSpPr>
        <p:spPr>
          <a:xfrm>
            <a:off x="5932204" y="2535146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579</a:t>
            </a:r>
            <a:endParaRPr lang="en-CA" sz="1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EB60DE-C630-5771-C928-E2A3E452EE58}"/>
              </a:ext>
            </a:extLst>
          </p:cNvPr>
          <p:cNvSpPr txBox="1"/>
          <p:nvPr/>
        </p:nvSpPr>
        <p:spPr>
          <a:xfrm>
            <a:off x="7467600" y="29718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455</a:t>
            </a: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22199255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Custom 5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9CB084"/>
      </a:accent1>
      <a:accent2>
        <a:srgbClr val="6BB1C9"/>
      </a:accent2>
      <a:accent3>
        <a:srgbClr val="6585CF"/>
      </a:accent3>
      <a:accent4>
        <a:srgbClr val="A379BB"/>
      </a:accent4>
      <a:accent5>
        <a:srgbClr val="CEB966"/>
      </a:accent5>
      <a:accent6>
        <a:srgbClr val="7E6BC9"/>
      </a:accent6>
      <a:hlink>
        <a:srgbClr val="410082"/>
      </a:hlink>
      <a:folHlink>
        <a:srgbClr val="932968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6941</TotalTime>
  <Words>255</Words>
  <Application>Microsoft Office PowerPoint</Application>
  <PresentationFormat>On-screen Show (4:3)</PresentationFormat>
  <Paragraphs>74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Narrow</vt:lpstr>
      <vt:lpstr>Bahnschrift</vt:lpstr>
      <vt:lpstr>Calibri</vt:lpstr>
      <vt:lpstr>Georgia</vt:lpstr>
      <vt:lpstr>Trebuchet MS</vt:lpstr>
      <vt:lpstr>Wingdings 2</vt:lpstr>
      <vt:lpstr>Urban</vt:lpstr>
      <vt:lpstr>   PCMCA: 2024-25 Curling Season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CalPERS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Sunshine Duffy</dc:creator>
  <cp:lastModifiedBy>Cheryl Eason</cp:lastModifiedBy>
  <cp:revision>140</cp:revision>
  <cp:lastPrinted>2025-03-24T06:42:34Z</cp:lastPrinted>
  <dcterms:created xsi:type="dcterms:W3CDTF">2014-09-08T16:56:06Z</dcterms:created>
  <dcterms:modified xsi:type="dcterms:W3CDTF">2025-04-09T04:16:12Z</dcterms:modified>
</cp:coreProperties>
</file>